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64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7" r:id="rId12"/>
    <p:sldId id="268" r:id="rId13"/>
    <p:sldId id="270" r:id="rId14"/>
    <p:sldId id="273" r:id="rId15"/>
    <p:sldId id="271" r:id="rId16"/>
    <p:sldId id="269" r:id="rId17"/>
    <p:sldId id="274" r:id="rId18"/>
    <p:sldId id="277" r:id="rId19"/>
    <p:sldId id="279" r:id="rId20"/>
    <p:sldId id="280" r:id="rId21"/>
    <p:sldId id="275" r:id="rId22"/>
    <p:sldId id="278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94717" autoAdjust="0"/>
  </p:normalViewPr>
  <p:slideViewPr>
    <p:cSldViewPr snapToGrid="0">
      <p:cViewPr varScale="1">
        <p:scale>
          <a:sx n="74" d="100"/>
          <a:sy n="74" d="100"/>
        </p:scale>
        <p:origin x="9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7EC654-C24A-4BF7-ADD9-A2E72F1C6078}" type="datetimeFigureOut">
              <a:rPr lang="he-IL" smtClean="0"/>
              <a:t>י"ז/סיון/תשע"ו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05081D5-49BC-4065-BA06-40035F5D02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93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671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7984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344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842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166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837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069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7230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746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7311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4182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836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8519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1D5-49BC-4065-BA06-40035F5D0281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52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05467" y="1422400"/>
            <a:ext cx="9347200" cy="4025899"/>
          </a:xfrm>
        </p:spPr>
        <p:txBody>
          <a:bodyPr/>
          <a:lstStyle/>
          <a:p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היבטים עיקריים </a:t>
            </a:r>
            <a:b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 שכיר לעצמאי</a:t>
            </a:r>
            <a:b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572518"/>
          </a:xfrm>
        </p:spPr>
        <p:txBody>
          <a:bodyPr>
            <a:noAutofit/>
          </a:bodyPr>
          <a:lstStyle/>
          <a:p>
            <a:r>
              <a:rPr lang="he-IL" sz="3500" b="1" cap="all" spc="-1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טל בר שאן, רו"ח (</a:t>
            </a:r>
            <a:r>
              <a:rPr lang="en-US" sz="3500" b="1" cap="all" spc="-1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M.b.a</a:t>
            </a:r>
            <a:r>
              <a:rPr lang="he-IL" sz="3500" b="1" cap="all" spc="-1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</a:p>
        </p:txBody>
      </p:sp>
      <p:pic>
        <p:nvPicPr>
          <p:cNvPr id="1026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09" y="-101123"/>
            <a:ext cx="2259542" cy="1329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66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22399" y="1574800"/>
            <a:ext cx="9330267" cy="3873499"/>
          </a:xfrm>
        </p:spPr>
        <p:txBody>
          <a:bodyPr/>
          <a:lstStyle/>
          <a:p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פתיחת תיק עצמאי</a:t>
            </a:r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09" y="-101123"/>
            <a:ext cx="2259542" cy="1329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0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692400" y="280099"/>
            <a:ext cx="8432800" cy="997897"/>
          </a:xfrm>
        </p:spPr>
        <p:txBody>
          <a:bodyPr>
            <a:normAutofit/>
          </a:bodyPr>
          <a:lstStyle/>
          <a:p>
            <a:pPr algn="ctr"/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פתיחת תיק עצמאי ברשויות</a:t>
            </a:r>
            <a:endParaRPr lang="he-IL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006929" y="1828800"/>
            <a:ext cx="10058400" cy="4140925"/>
          </a:xfrm>
        </p:spPr>
        <p:txBody>
          <a:bodyPr>
            <a:normAutofit/>
          </a:bodyPr>
          <a:lstStyle/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0" y="1355271"/>
            <a:ext cx="11305505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2400" dirty="0"/>
              <a:t>המעבר בין שכיר לעצמאי </a:t>
            </a:r>
            <a:r>
              <a:rPr lang="he-IL" sz="2400" dirty="0" smtClean="0"/>
              <a:t>מחייב </a:t>
            </a:r>
            <a:r>
              <a:rPr lang="he-IL" sz="2400" dirty="0"/>
              <a:t>פתיחת תיקים במע"מ ובמס הכנסה</a:t>
            </a:r>
            <a:r>
              <a:rPr lang="he-IL" sz="2400" dirty="0" smtClean="0"/>
              <a:t>.</a:t>
            </a:r>
          </a:p>
          <a:p>
            <a:pPr marL="0" indent="0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tabLst>
                <a:tab pos="631825" algn="l"/>
              </a:tabLst>
            </a:pPr>
            <a:endParaRPr lang="he-IL" sz="2400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2400" dirty="0"/>
              <a:t>השלב הראשוני הוא פתיחת תיק במע"מ.</a:t>
            </a:r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2400" dirty="0"/>
              <a:t>פתיחת תיק </a:t>
            </a:r>
            <a:r>
              <a:rPr lang="he-IL" altLang="he-IL" sz="2200" b="1" dirty="0"/>
              <a:t>במע"מ</a:t>
            </a:r>
            <a:r>
              <a:rPr lang="he-IL" altLang="he-IL" sz="2400" dirty="0"/>
              <a:t> תעשה בהתאם לכתובת העסק של הנישום לפני התחלת הפעילות. </a:t>
            </a:r>
          </a:p>
          <a:p>
            <a:pPr marL="0" indent="0">
              <a:lnSpc>
                <a:spcPct val="80000"/>
              </a:lnSpc>
              <a:buNone/>
            </a:pPr>
            <a:endParaRPr lang="he-IL" altLang="he-IL" sz="2400" b="1" u="sng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2400" dirty="0"/>
              <a:t>לצורך פתיחת התיק במע"מ נדרשים המסמכים הבאים:</a:t>
            </a:r>
          </a:p>
          <a:p>
            <a:pPr lvl="2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2200" b="1" dirty="0"/>
              <a:t>צילום תעודת זהות.</a:t>
            </a:r>
          </a:p>
          <a:p>
            <a:pPr lvl="2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2200" b="1" dirty="0"/>
              <a:t>צילום שיק מבוטל/אישור על פתיחת חשבון בנק</a:t>
            </a:r>
          </a:p>
          <a:p>
            <a:pPr lvl="2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2200" b="1" dirty="0"/>
              <a:t>צילום חוזה שכירות.</a:t>
            </a:r>
          </a:p>
          <a:p>
            <a:pPr marL="182563" lvl="2" indent="-182563" algn="just">
              <a:lnSpc>
                <a:spcPct val="80000"/>
              </a:lnSpc>
              <a:spcBef>
                <a:spcPts val="900"/>
              </a:spcBef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endParaRPr lang="he-IL" altLang="he-IL" sz="2400" b="1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2400" b="1" dirty="0"/>
              <a:t>במעמד פתיחת התיק, העוסק חייב להחליט על אומדן מחזור הכנסות שנתי.</a:t>
            </a:r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endParaRPr lang="he-IL" sz="2400" b="1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2400" b="1" dirty="0"/>
              <a:t>קביעת אומדן מחזור ההכנסות מאפשר למע"מ להחליט לגבי סיווג העוסק.</a:t>
            </a:r>
          </a:p>
          <a:p>
            <a:endParaRPr lang="he-IL" sz="2400" dirty="0" smtClean="0"/>
          </a:p>
          <a:p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711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398974" y="280099"/>
            <a:ext cx="7032893" cy="997897"/>
          </a:xfrm>
        </p:spPr>
        <p:txBody>
          <a:bodyPr>
            <a:normAutofit/>
          </a:bodyPr>
          <a:lstStyle/>
          <a:p>
            <a:pPr algn="ctr"/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סווג עוסקים במע"מ</a:t>
            </a:r>
            <a:endParaRPr lang="he-IL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463639" y="1355272"/>
            <a:ext cx="10601690" cy="4981134"/>
          </a:xfrm>
        </p:spPr>
        <p:txBody>
          <a:bodyPr>
            <a:normAutofit/>
          </a:bodyPr>
          <a:lstStyle/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1664214" y="1448031"/>
            <a:ext cx="3554569" cy="217653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עוסק</a:t>
            </a:r>
          </a:p>
          <a:p>
            <a:pPr algn="ctr"/>
            <a:r>
              <a:rPr lang="he-IL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מורשה</a:t>
            </a:r>
          </a:p>
        </p:txBody>
      </p:sp>
      <p:sp>
        <p:nvSpPr>
          <p:cNvPr id="9" name="אליפסה 8"/>
          <p:cNvSpPr/>
          <p:nvPr/>
        </p:nvSpPr>
        <p:spPr>
          <a:xfrm>
            <a:off x="7026615" y="1464159"/>
            <a:ext cx="3554569" cy="217653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עוסק</a:t>
            </a:r>
          </a:p>
          <a:p>
            <a:pPr algn="ctr"/>
            <a:r>
              <a:rPr lang="he-IL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פטור</a:t>
            </a:r>
          </a:p>
        </p:txBody>
      </p:sp>
      <p:sp>
        <p:nvSpPr>
          <p:cNvPr id="10" name="אליפסה 9"/>
          <p:cNvSpPr/>
          <p:nvPr/>
        </p:nvSpPr>
        <p:spPr>
          <a:xfrm>
            <a:off x="7026615" y="4574146"/>
            <a:ext cx="3696235" cy="217653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נכון ל- 1.1.16</a:t>
            </a:r>
          </a:p>
          <a:p>
            <a:pPr algn="ctr"/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עד מחזור של 99,006 ש"ח</a:t>
            </a:r>
          </a:p>
        </p:txBody>
      </p:sp>
      <p:sp>
        <p:nvSpPr>
          <p:cNvPr id="12" name="אליפסה 11"/>
          <p:cNvSpPr/>
          <p:nvPr/>
        </p:nvSpPr>
        <p:spPr>
          <a:xfrm>
            <a:off x="1664215" y="4539687"/>
            <a:ext cx="3554569" cy="217653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ללא </a:t>
            </a:r>
            <a:r>
              <a:rPr lang="he-I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מגבלות</a:t>
            </a: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מחזור שנתי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והעסקת עובדים</a:t>
            </a:r>
            <a:endParaRPr lang="he-I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חץ למטה 12"/>
          <p:cNvSpPr/>
          <p:nvPr/>
        </p:nvSpPr>
        <p:spPr>
          <a:xfrm>
            <a:off x="8594973" y="3831709"/>
            <a:ext cx="559517" cy="469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423" y="-75571"/>
            <a:ext cx="2489397" cy="15459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חץ למטה 14"/>
          <p:cNvSpPr/>
          <p:nvPr/>
        </p:nvSpPr>
        <p:spPr>
          <a:xfrm>
            <a:off x="3161742" y="3847811"/>
            <a:ext cx="559517" cy="469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938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398974" y="152401"/>
            <a:ext cx="7371559" cy="1125596"/>
          </a:xfrm>
        </p:spPr>
        <p:txBody>
          <a:bodyPr>
            <a:normAutofit/>
          </a:bodyPr>
          <a:lstStyle/>
          <a:p>
            <a:pPr algn="ctr"/>
            <a:r>
              <a:rPr lang="he-IL" sz="4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מהן הוצאות מוכרות?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0" y="1355272"/>
            <a:ext cx="12192000" cy="550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3000" dirty="0" smtClean="0"/>
              <a:t>נקבע </a:t>
            </a:r>
            <a:r>
              <a:rPr lang="he-IL" sz="3000" dirty="0"/>
              <a:t>בסעיף 17 לפקודת מס הכנסה – </a:t>
            </a:r>
          </a:p>
          <a:p>
            <a:pPr marL="0" indent="0" algn="ctr">
              <a:buNone/>
            </a:pPr>
            <a:endParaRPr lang="he-IL" sz="3500" b="1" dirty="0" smtClean="0">
              <a:solidFill>
                <a:srgbClr val="002060"/>
              </a:solidFill>
              <a:latin typeface="David" pitchFamily="34" charset="-79"/>
            </a:endParaRPr>
          </a:p>
          <a:p>
            <a:pPr marL="0" indent="0" algn="ctr">
              <a:buNone/>
            </a:pPr>
            <a:r>
              <a:rPr lang="he-IL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מהי הוצאה מוכרת?</a:t>
            </a:r>
          </a:p>
          <a:p>
            <a:pPr marL="0" indent="0" algn="ctr">
              <a:buNone/>
            </a:pPr>
            <a:r>
              <a:rPr lang="he-IL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"כל </a:t>
            </a:r>
            <a:r>
              <a:rPr lang="he-IL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הוצאה ביצור </a:t>
            </a:r>
            <a:r>
              <a:rPr lang="he-IL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הכנסה היא הוצאה מוכרת"</a:t>
            </a:r>
          </a:p>
          <a:p>
            <a:pPr marL="0" indent="0" algn="ctr">
              <a:buNone/>
            </a:pPr>
            <a:r>
              <a:rPr lang="he-IL" sz="2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כלומר </a:t>
            </a:r>
            <a:r>
              <a:rPr lang="he-IL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כל הוצאה שקשורה באופן ישיר לפעילות </a:t>
            </a:r>
            <a:r>
              <a:rPr lang="he-IL" sz="2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</a:rPr>
              <a:t>העסק הינה הוצאה מוכרת.</a:t>
            </a:r>
            <a:endParaRPr lang="he-IL" sz="2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</a:endParaRPr>
          </a:p>
          <a:p>
            <a:pPr marL="0" indent="0" algn="ctr">
              <a:buNone/>
            </a:pPr>
            <a:endParaRPr lang="he-IL" sz="2600" dirty="0" smtClean="0"/>
          </a:p>
          <a:p>
            <a:pPr marL="0" indent="0" algn="ctr">
              <a:buNone/>
            </a:pPr>
            <a:r>
              <a:rPr lang="he-IL" sz="3000" dirty="0" smtClean="0"/>
              <a:t>ההבנה של המושג הוצאות </a:t>
            </a:r>
            <a:r>
              <a:rPr lang="he-IL" sz="3000" dirty="0"/>
              <a:t>מוכרות הינה חשובה מאוד כי הוצאות מוכרות יורדות בחישוב המס גם </a:t>
            </a:r>
            <a:r>
              <a:rPr lang="he-IL" sz="3000" u="sng" dirty="0"/>
              <a:t>למס הכנסה </a:t>
            </a:r>
            <a:r>
              <a:rPr lang="he-IL" sz="3000" dirty="0"/>
              <a:t>וגם </a:t>
            </a:r>
            <a:r>
              <a:rPr lang="he-IL" sz="3000" u="sng" dirty="0"/>
              <a:t>לביטוח </a:t>
            </a:r>
            <a:r>
              <a:rPr lang="he-IL" sz="3000" u="sng" dirty="0" smtClean="0"/>
              <a:t>לאומי</a:t>
            </a:r>
            <a:r>
              <a:rPr lang="he-IL" sz="3000" dirty="0"/>
              <a:t> </a:t>
            </a:r>
            <a:r>
              <a:rPr lang="he-IL" sz="3000" dirty="0" smtClean="0"/>
              <a:t>ומקטינות את חבות המס.</a:t>
            </a:r>
            <a:endParaRPr lang="he-IL" sz="3000" dirty="0"/>
          </a:p>
          <a:p>
            <a:endParaRPr lang="he-IL" altLang="he-IL" sz="30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922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737638" y="357374"/>
            <a:ext cx="7930361" cy="99789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he-IL" sz="4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דוגמאות להוצאות מוכרות </a:t>
            </a:r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למס הכנסה ולמע"מ</a:t>
            </a:r>
            <a:endParaRPr lang="he-IL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721752"/>
              </p:ext>
            </p:extLst>
          </p:nvPr>
        </p:nvGraphicFramePr>
        <p:xfrm>
          <a:off x="220133" y="1981803"/>
          <a:ext cx="11740557" cy="47068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96023"/>
                <a:gridCol w="4944534"/>
              </a:tblGrid>
              <a:tr h="990911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ציוד משרדי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נסיעות בארץ</a:t>
                      </a:r>
                      <a:r>
                        <a:rPr lang="he-IL" sz="27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ול</a:t>
                      </a: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חו"ל</a:t>
                      </a: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6561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נסיעות במוניות ותחבורה ציבורית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טלפון, פלאפון ואינטרנט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3150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הוצאות רכב ואחזקתו (דלק, ביטוחים, טיפולים)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כנסים והשתלמויות מקצועיות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6561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ייעוץ מקצועי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פרסום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6561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קניות עסקיות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קבלני משנה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6561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אחזקת אתר אינטרנט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הוצאות משפטיות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6561"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מחשב וציוד נלווה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he-IL" sz="27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דואר ומשלוחים</a:t>
                      </a:r>
                      <a:endParaRPr lang="he-IL" sz="2700" b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0" y="1355271"/>
            <a:ext cx="11870267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7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0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1066799" y="280099"/>
            <a:ext cx="10651067" cy="997897"/>
          </a:xfrm>
        </p:spPr>
        <p:txBody>
          <a:bodyPr>
            <a:normAutofit/>
          </a:bodyPr>
          <a:lstStyle/>
          <a:p>
            <a:pPr algn="r"/>
            <a:r>
              <a:rPr lang="he-IL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דוגמא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35467" y="1355272"/>
            <a:ext cx="11717866" cy="49811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3100" dirty="0" smtClean="0"/>
          </a:p>
          <a:p>
            <a:pPr marL="0" indent="0">
              <a:buNone/>
            </a:pPr>
            <a:r>
              <a:rPr lang="he-IL" sz="3100" dirty="0" smtClean="0"/>
              <a:t>בשנת 2015 </a:t>
            </a:r>
            <a:r>
              <a:rPr lang="he-IL" sz="3100" dirty="0" err="1" smtClean="0"/>
              <a:t>היתה</a:t>
            </a:r>
            <a:r>
              <a:rPr lang="he-IL" sz="3100" dirty="0" smtClean="0"/>
              <a:t> למר ישראל ישראלי הכנסה מעסק של 200,000 ש"ח.</a:t>
            </a:r>
          </a:p>
          <a:p>
            <a:pPr marL="0" indent="0">
              <a:buNone/>
            </a:pPr>
            <a:endParaRPr lang="he-IL" sz="3100" dirty="0" smtClean="0">
              <a:latin typeface="David" pitchFamily="34" charset="-79"/>
              <a:cs typeface="David" pitchFamily="34" charset="-79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3100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sz="3100" dirty="0" smtClean="0">
                <a:latin typeface="David" pitchFamily="34" charset="-79"/>
                <a:cs typeface="+mj-cs"/>
              </a:rPr>
              <a:t>ההוצאות המוכרות הסתכמו לסך של 20,000 ש"ח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3100" dirty="0">
                <a:latin typeface="David" pitchFamily="34" charset="-79"/>
                <a:cs typeface="+mj-cs"/>
              </a:rPr>
              <a:t>	ההוצאות המוכרות הסתכמו לסך </a:t>
            </a:r>
            <a:r>
              <a:rPr lang="he-IL" sz="3100">
                <a:latin typeface="David" pitchFamily="34" charset="-79"/>
                <a:cs typeface="+mj-cs"/>
              </a:rPr>
              <a:t>של </a:t>
            </a:r>
            <a:r>
              <a:rPr lang="he-IL" sz="3100" smtClean="0">
                <a:latin typeface="David" pitchFamily="34" charset="-79"/>
                <a:cs typeface="+mj-cs"/>
              </a:rPr>
              <a:t>80,000 </a:t>
            </a:r>
            <a:r>
              <a:rPr lang="he-IL" sz="3100" dirty="0" smtClean="0">
                <a:latin typeface="David" pitchFamily="34" charset="-79"/>
                <a:cs typeface="+mj-cs"/>
              </a:rPr>
              <a:t>ש"ח</a:t>
            </a:r>
            <a:endParaRPr lang="he-IL" sz="3100" dirty="0">
              <a:latin typeface="David" pitchFamily="34" charset="-79"/>
              <a:cs typeface="+mj-cs"/>
            </a:endParaRPr>
          </a:p>
          <a:p>
            <a:pPr marL="0" indent="0">
              <a:buNone/>
            </a:pPr>
            <a:endParaRPr lang="he-IL" sz="3100" dirty="0">
              <a:latin typeface="David" pitchFamily="34" charset="-79"/>
              <a:cs typeface="+mj-cs"/>
            </a:endParaRPr>
          </a:p>
          <a:p>
            <a:pPr marL="0" indent="0">
              <a:buNone/>
            </a:pPr>
            <a:r>
              <a:rPr lang="he-IL" sz="3100" dirty="0" smtClean="0">
                <a:latin typeface="David" pitchFamily="34" charset="-79"/>
                <a:cs typeface="+mj-cs"/>
              </a:rPr>
              <a:t>כמה תהיה ההכנסה החייבת במס לשנת 2015 בשני המקרים?</a:t>
            </a:r>
          </a:p>
          <a:p>
            <a:pPr marL="0" indent="0">
              <a:buNone/>
            </a:pPr>
            <a:endParaRPr lang="he-IL" sz="3100" dirty="0">
              <a:latin typeface="David" pitchFamily="34" charset="-79"/>
              <a:cs typeface="David" pitchFamily="34" charset="-79"/>
            </a:endParaRPr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79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489397" y="280099"/>
            <a:ext cx="9448604" cy="997897"/>
          </a:xfrm>
        </p:spPr>
        <p:txBody>
          <a:bodyPr>
            <a:noAutofit/>
          </a:bodyPr>
          <a:lstStyle/>
          <a:p>
            <a:pPr algn="ctr"/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הבדלים עיקריים בין עוסק פטור </a:t>
            </a:r>
            <a:b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לעוסק מורשה</a:t>
            </a:r>
            <a:endParaRPr lang="he-IL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463639" y="1355272"/>
            <a:ext cx="10601690" cy="4981134"/>
          </a:xfrm>
        </p:spPr>
        <p:txBody>
          <a:bodyPr>
            <a:normAutofit/>
          </a:bodyPr>
          <a:lstStyle/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3935"/>
              </p:ext>
            </p:extLst>
          </p:nvPr>
        </p:nvGraphicFramePr>
        <p:xfrm>
          <a:off x="257330" y="1962639"/>
          <a:ext cx="11625332" cy="45190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92875"/>
                <a:gridCol w="6132457"/>
              </a:tblGrid>
              <a:tr h="599967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עוסק פטור</a:t>
                      </a:r>
                      <a:endParaRPr lang="he-IL" sz="2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עוסק מורשה</a:t>
                      </a:r>
                      <a:endParaRPr lang="he-IL" sz="2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35561"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u="sng" dirty="0" smtClean="0"/>
                        <a:t>פטור מלא  מתשלום מע"מ </a:t>
                      </a:r>
                      <a:endParaRPr lang="he-IL" sz="2200" b="0" u="none" dirty="0" smtClean="0"/>
                    </a:p>
                    <a:p>
                      <a:pPr algn="ctr" rtl="1"/>
                      <a:r>
                        <a:rPr lang="he-IL" sz="2200" dirty="0" smtClean="0"/>
                        <a:t>דיווח </a:t>
                      </a:r>
                      <a:r>
                        <a:rPr lang="he-IL" sz="2200" b="1" u="sng" dirty="0" smtClean="0"/>
                        <a:t>שנתי</a:t>
                      </a:r>
                      <a:r>
                        <a:rPr lang="he-IL" sz="2200" dirty="0" smtClean="0"/>
                        <a:t> למע"מ </a:t>
                      </a:r>
                      <a:r>
                        <a:rPr lang="he-IL" sz="2200" baseline="0" dirty="0" smtClean="0"/>
                        <a:t>על מחזור העסקאות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u="sng" dirty="0" smtClean="0"/>
                        <a:t>דיווח ותשלום </a:t>
                      </a:r>
                      <a:r>
                        <a:rPr lang="he-IL" sz="2200" dirty="0" smtClean="0"/>
                        <a:t>למע"מ </a:t>
                      </a:r>
                      <a:r>
                        <a:rPr lang="he-IL" sz="2200" b="0" u="none" dirty="0" smtClean="0"/>
                        <a:t>-</a:t>
                      </a:r>
                      <a:r>
                        <a:rPr lang="he-IL" sz="2200" b="0" u="none" baseline="0" dirty="0" smtClean="0"/>
                        <a:t> </a:t>
                      </a:r>
                      <a:r>
                        <a:rPr lang="he-IL" sz="2200" b="1" u="sng" dirty="0" smtClean="0"/>
                        <a:t> חודשי או דו חודשי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9967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כל</a:t>
                      </a:r>
                      <a:r>
                        <a:rPr lang="he-IL" sz="2200" baseline="0" dirty="0" smtClean="0"/>
                        <a:t> ההוצאות </a:t>
                      </a:r>
                      <a:r>
                        <a:rPr lang="he-IL" sz="2200" dirty="0" smtClean="0"/>
                        <a:t>אינן מוכרות לצרכי</a:t>
                      </a:r>
                      <a:r>
                        <a:rPr lang="he-IL" sz="2200" baseline="0" dirty="0" smtClean="0"/>
                        <a:t> מע"מ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רוב הוצאות מוכרות לצרכי</a:t>
                      </a:r>
                      <a:r>
                        <a:rPr lang="he-IL" sz="2200" baseline="0" dirty="0" smtClean="0"/>
                        <a:t> מע"מ</a:t>
                      </a:r>
                      <a:endParaRPr lang="he-IL" sz="22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2156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דיווח שוטף</a:t>
                      </a:r>
                      <a:r>
                        <a:rPr lang="he-IL" sz="2200" baseline="0" dirty="0" smtClean="0"/>
                        <a:t> למס הכנסה וביטוח לאומי</a:t>
                      </a:r>
                      <a:endParaRPr lang="he-IL" sz="2200" dirty="0" smtClean="0"/>
                    </a:p>
                    <a:p>
                      <a:pPr algn="ctr"/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דיווח שוטף</a:t>
                      </a:r>
                      <a:r>
                        <a:rPr lang="he-IL" sz="2200" baseline="0" dirty="0" smtClean="0"/>
                        <a:t> למס הכנסה וביטוח לאומי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9967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הגשת דוח רווח והפסד שנתי</a:t>
                      </a:r>
                      <a:r>
                        <a:rPr lang="he-IL" sz="2200" baseline="0" dirty="0" smtClean="0"/>
                        <a:t> </a:t>
                      </a:r>
                      <a:r>
                        <a:rPr lang="he-IL" sz="2200" dirty="0" smtClean="0"/>
                        <a:t>למס הכנסה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הגשת דוח רווח והפסד שנתי למס הכנסה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9967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הנהלת</a:t>
                      </a:r>
                      <a:r>
                        <a:rPr lang="he-IL" sz="2200" baseline="0" dirty="0" smtClean="0"/>
                        <a:t> חשבונות פשוטה יותר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הנהלת חשבונות מורכבת יותר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(כוללת התחשבנות עם מע"מ)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885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489398" y="280100"/>
            <a:ext cx="8568070" cy="7660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e-IL" sz="4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דיווחים לרשויות המס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0" y="1168400"/>
            <a:ext cx="12192000" cy="5689601"/>
          </a:xfrm>
        </p:spPr>
        <p:txBody>
          <a:bodyPr>
            <a:normAutofit/>
          </a:bodyPr>
          <a:lstStyle/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2400" dirty="0"/>
              <a:t>חובת הדיווח כעצמאי חלה על העוסק בלבד</a:t>
            </a:r>
            <a:r>
              <a:rPr lang="he-IL" altLang="he-IL" sz="2400" dirty="0" smtClean="0"/>
              <a:t>.</a:t>
            </a:r>
          </a:p>
          <a:p>
            <a:pPr marL="182563" indent="-182563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endParaRPr lang="he-IL" altLang="he-IL" sz="2400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2400" dirty="0"/>
              <a:t>העוסק חייב לדווח על כל הכנסה לכל רשויות המס.</a:t>
            </a:r>
          </a:p>
          <a:p>
            <a:pPr marL="0" indent="0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tabLst>
                <a:tab pos="631825" algn="l"/>
              </a:tabLst>
            </a:pPr>
            <a:endParaRPr lang="he-IL" altLang="he-IL" sz="2400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2400" dirty="0"/>
              <a:t>לאחר פתיחת התיק ברשויות, העוסק יקבל פנקסי דיווח לצורך דיווח שוטף על מחזור</a:t>
            </a:r>
          </a:p>
          <a:p>
            <a:pPr marL="0" indent="0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tabLst>
                <a:tab pos="631825" algn="l"/>
              </a:tabLst>
            </a:pPr>
            <a:r>
              <a:rPr lang="he-IL" altLang="he-IL" sz="2400" dirty="0"/>
              <a:t> </a:t>
            </a:r>
            <a:r>
              <a:rPr lang="he-IL" altLang="he-IL" sz="2400" dirty="0" smtClean="0"/>
              <a:t>  הכנסותיו </a:t>
            </a:r>
            <a:r>
              <a:rPr lang="he-IL" altLang="he-IL" sz="2400" dirty="0"/>
              <a:t>ותשלום מס בגינם</a:t>
            </a:r>
            <a:r>
              <a:rPr lang="he-IL" altLang="he-IL" sz="2400" dirty="0" smtClean="0"/>
              <a:t>.</a:t>
            </a:r>
          </a:p>
          <a:p>
            <a:pPr marL="0" indent="0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tabLst>
                <a:tab pos="631825" algn="l"/>
              </a:tabLst>
            </a:pPr>
            <a:endParaRPr lang="he-IL" altLang="he-IL" sz="2400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2400" dirty="0"/>
              <a:t>תשלום המס הוא נגזרת של מחזור העסקאות באותו </a:t>
            </a:r>
            <a:r>
              <a:rPr lang="he-IL" altLang="he-IL" sz="2400" dirty="0" smtClean="0"/>
              <a:t>החודש, להלן פירוט החישוב:</a:t>
            </a:r>
            <a:endParaRPr lang="he-IL" altLang="he-IL" sz="2400" dirty="0"/>
          </a:p>
          <a:p>
            <a:pPr marL="0" indent="0">
              <a:buNone/>
            </a:pPr>
            <a:endParaRPr lang="he-IL" altLang="he-IL" sz="26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43466" y="1289381"/>
            <a:ext cx="11186972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23899"/>
              </p:ext>
            </p:extLst>
          </p:nvPr>
        </p:nvGraphicFramePr>
        <p:xfrm>
          <a:off x="2802587" y="4568414"/>
          <a:ext cx="9027851" cy="18931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7048"/>
                <a:gridCol w="2777048"/>
                <a:gridCol w="3473755"/>
              </a:tblGrid>
              <a:tr h="521522">
                <a:tc>
                  <a:txBody>
                    <a:bodyPr/>
                    <a:lstStyle/>
                    <a:p>
                      <a:pPr algn="ctr" rtl="1"/>
                      <a:r>
                        <a:rPr lang="he-IL" sz="2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מע"מ</a:t>
                      </a:r>
                      <a:endParaRPr lang="he-IL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מס הכנסה</a:t>
                      </a:r>
                      <a:endParaRPr lang="he-IL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ביטוח לאומי + דמי בריאות</a:t>
                      </a:r>
                      <a:endParaRPr lang="he-IL" sz="2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85940">
                <a:tc>
                  <a:txBody>
                    <a:bodyPr/>
                    <a:lstStyle/>
                    <a:p>
                      <a:pPr algn="ctr" rtl="1"/>
                      <a:r>
                        <a:rPr lang="he-IL" sz="2100" dirty="0" smtClean="0"/>
                        <a:t>עסקאות חייבות </a:t>
                      </a:r>
                      <a:r>
                        <a:rPr lang="en-US" sz="2100" dirty="0" smtClean="0"/>
                        <a:t>X</a:t>
                      </a:r>
                      <a:r>
                        <a:rPr lang="he-IL" sz="2100" dirty="0" smtClean="0"/>
                        <a:t> 17%</a:t>
                      </a:r>
                      <a:endParaRPr lang="he-IL" sz="2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100" dirty="0" smtClean="0"/>
                        <a:t>מחזור עסקי </a:t>
                      </a:r>
                      <a:r>
                        <a:rPr lang="en-US" sz="2100" dirty="0" smtClean="0"/>
                        <a:t>X</a:t>
                      </a:r>
                      <a:r>
                        <a:rPr lang="he-IL" sz="2100" dirty="0" smtClean="0"/>
                        <a:t> אחוז שנקבע על ידי מס</a:t>
                      </a:r>
                      <a:r>
                        <a:rPr lang="he-IL" sz="2100" baseline="0" dirty="0" smtClean="0"/>
                        <a:t> הכנסה</a:t>
                      </a:r>
                      <a:endParaRPr lang="he-IL" sz="2100" dirty="0" smtClean="0"/>
                    </a:p>
                    <a:p>
                      <a:pPr algn="ctr" rtl="1"/>
                      <a:endParaRPr lang="he-IL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100" dirty="0" smtClean="0"/>
                        <a:t>לאחר קליטה של מחזור הכנסות</a:t>
                      </a:r>
                      <a:r>
                        <a:rPr lang="he-IL" sz="2100" baseline="0" dirty="0" smtClean="0"/>
                        <a:t> שנתי, ביטוח לאומי מנפיק פנקס עם תשלום מקדמות קבוע</a:t>
                      </a:r>
                      <a:endParaRPr lang="he-IL" sz="2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63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489396" y="280099"/>
            <a:ext cx="9313137" cy="997897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האם אפשרי לפעול כשכיר ועצמאי ביחד?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35467" y="1545974"/>
            <a:ext cx="11667065" cy="4790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e-IL" sz="2600" dirty="0" smtClean="0"/>
              <a:t>ניתן לפעול כשכיר ועצמאי ביחד.</a:t>
            </a:r>
          </a:p>
          <a:p>
            <a:pPr marL="0" indent="0" algn="just">
              <a:buNone/>
            </a:pPr>
            <a:r>
              <a:rPr lang="he-IL" sz="2600" dirty="0" smtClean="0"/>
              <a:t>במקרה כזה הרווח מהעסק העצמאי "מצטרף" מעל ההכנסה ממשכורת.</a:t>
            </a:r>
          </a:p>
          <a:p>
            <a:pPr marL="0" indent="0" algn="just">
              <a:buNone/>
            </a:pPr>
            <a:r>
              <a:rPr lang="he-IL" sz="2600" dirty="0" smtClean="0">
                <a:latin typeface="David" pitchFamily="34" charset="-79"/>
                <a:cs typeface="David" pitchFamily="34" charset="-79"/>
              </a:rPr>
              <a:t>דוגמא: </a:t>
            </a:r>
          </a:p>
          <a:p>
            <a:pPr marL="0" indent="0" algn="just">
              <a:buNone/>
            </a:pPr>
            <a:r>
              <a:rPr lang="he-IL" sz="2600" dirty="0" smtClean="0">
                <a:latin typeface="David" pitchFamily="34" charset="-79"/>
                <a:cs typeface="David" pitchFamily="34" charset="-79"/>
              </a:rPr>
              <a:t>הרווח ממשכורת כשכיר בשנת 2015 הסתכם לסך של 100,000 ש"ח.</a:t>
            </a:r>
          </a:p>
          <a:p>
            <a:pPr marL="0" indent="0" algn="just">
              <a:buNone/>
            </a:pPr>
            <a:r>
              <a:rPr lang="he-IL" sz="2600" dirty="0" smtClean="0">
                <a:latin typeface="David" pitchFamily="34" charset="-79"/>
                <a:cs typeface="David" pitchFamily="34" charset="-79"/>
              </a:rPr>
              <a:t>הרווח (הכנסות-הוצאות)  כעצמאי בשנת 2015 הסתכם לסך של 80,000 ש"ח.</a:t>
            </a:r>
          </a:p>
          <a:p>
            <a:pPr marL="0" indent="0" algn="just">
              <a:buNone/>
            </a:pPr>
            <a:endParaRPr lang="he-IL" sz="2600" dirty="0">
              <a:latin typeface="David" pitchFamily="34" charset="-79"/>
              <a:cs typeface="David" pitchFamily="34" charset="-79"/>
            </a:endParaRPr>
          </a:p>
          <a:p>
            <a:pPr marL="0" indent="0" algn="just">
              <a:buNone/>
            </a:pPr>
            <a:r>
              <a:rPr lang="he-IL" sz="2600" dirty="0" smtClean="0">
                <a:latin typeface="David" pitchFamily="34" charset="-79"/>
                <a:cs typeface="David" pitchFamily="34" charset="-79"/>
              </a:rPr>
              <a:t>איך יחושב המס?</a:t>
            </a:r>
          </a:p>
          <a:p>
            <a:pPr marL="0" indent="0" algn="just">
              <a:buNone/>
            </a:pPr>
            <a:r>
              <a:rPr lang="he-IL" sz="2600" dirty="0" smtClean="0">
                <a:latin typeface="David" pitchFamily="34" charset="-79"/>
                <a:cs typeface="David" pitchFamily="34" charset="-79"/>
              </a:rPr>
              <a:t>הרווח הכולל לשנה זו יחושב על ידי מס הכנסה כך: 180,000 = 100,000+80,000</a:t>
            </a:r>
          </a:p>
          <a:p>
            <a:pPr marL="0" indent="0" algn="just">
              <a:buNone/>
            </a:pPr>
            <a:r>
              <a:rPr lang="he-IL" sz="2600" dirty="0" smtClean="0">
                <a:latin typeface="David" pitchFamily="34" charset="-79"/>
                <a:cs typeface="David" pitchFamily="34" charset="-79"/>
              </a:rPr>
              <a:t>המס יחושב על רווח בסך של 180,000 ש"ח.</a:t>
            </a:r>
            <a:endParaRPr lang="he-IL" sz="4400" dirty="0">
              <a:latin typeface="David" pitchFamily="34" charset="-79"/>
              <a:cs typeface="David" pitchFamily="34" charset="-79"/>
            </a:endParaRPr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195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726267" y="280099"/>
            <a:ext cx="9076266" cy="997897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רווחים מחוץ לישראל</a:t>
            </a:r>
            <a:endParaRPr lang="he-IL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" y="1545465"/>
            <a:ext cx="11802532" cy="531253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e-IL" sz="2500" dirty="0" smtClean="0"/>
              <a:t>איך ניתן לקבל ולהצהיר על רווח מחוץ לישראל?</a:t>
            </a:r>
          </a:p>
          <a:p>
            <a:pPr marL="0" indent="541338" algn="just">
              <a:buNone/>
            </a:pPr>
            <a:r>
              <a:rPr lang="he-IL" sz="2500" dirty="0" smtClean="0"/>
              <a:t>(בעסקאות באינטרנט מול אמזון, </a:t>
            </a:r>
            <a:r>
              <a:rPr lang="en-US" sz="2500" dirty="0" err="1" smtClean="0"/>
              <a:t>ebay</a:t>
            </a:r>
            <a:r>
              <a:rPr lang="he-IL" sz="2500" dirty="0" smtClean="0"/>
              <a:t> ואחרים)</a:t>
            </a:r>
          </a:p>
          <a:p>
            <a:pPr marL="514350" indent="-514350" algn="just">
              <a:buAutoNum type="arabicPeriod" startAt="2"/>
            </a:pPr>
            <a:r>
              <a:rPr lang="he-IL" sz="2500" dirty="0" smtClean="0"/>
              <a:t>איך </a:t>
            </a:r>
            <a:r>
              <a:rPr lang="he-IL" sz="2500" dirty="0" err="1" smtClean="0"/>
              <a:t>ממוסים</a:t>
            </a:r>
            <a:r>
              <a:rPr lang="he-IL" sz="2500" dirty="0" smtClean="0"/>
              <a:t> על רווחים מחוץ לישראל?</a:t>
            </a:r>
          </a:p>
          <a:p>
            <a:pPr marL="514350" indent="-514350" algn="just">
              <a:buAutoNum type="arabicPeriod" startAt="2"/>
            </a:pPr>
            <a:r>
              <a:rPr lang="he-IL" sz="2500" dirty="0" smtClean="0"/>
              <a:t>בגין אילו הוצאות ניתן להכיר בעסקאות מחוץ לישראל? </a:t>
            </a:r>
          </a:p>
          <a:p>
            <a:pPr marL="0" indent="541338" algn="just">
              <a:buNone/>
            </a:pPr>
            <a:r>
              <a:rPr lang="he-IL" sz="2500" dirty="0" smtClean="0"/>
              <a:t>(עלות רכישה, אחסון באמזון למשל, פרסום, משלוח, עמלה של אמזון או אתר אחר וכו')</a:t>
            </a:r>
          </a:p>
          <a:p>
            <a:pPr marL="457200" indent="-457200" algn="just">
              <a:buAutoNum type="arabicPeriod" startAt="4"/>
              <a:tabLst>
                <a:tab pos="541338" algn="l"/>
              </a:tabLst>
            </a:pPr>
            <a:r>
              <a:rPr lang="he-IL" sz="2500" dirty="0" smtClean="0"/>
              <a:t>איך מחושב הרווח? האם בגין כל היחידות שרכשנו או רק על היחידות שנמכרו?</a:t>
            </a:r>
          </a:p>
          <a:p>
            <a:pPr marL="457200" indent="-457200" algn="just">
              <a:buAutoNum type="arabicPeriod" startAt="4"/>
              <a:tabLst>
                <a:tab pos="541338" algn="l"/>
              </a:tabLst>
            </a:pPr>
            <a:r>
              <a:rPr lang="he-IL" sz="2500" dirty="0" smtClean="0"/>
              <a:t>האם כדאי להפריד בין הפעילות בישראל לבין הפעילות והרווח כעצמאי ממכירות בחו"ל?</a:t>
            </a:r>
          </a:p>
          <a:p>
            <a:pPr marL="457200" indent="-457200" algn="just">
              <a:buAutoNum type="arabicPeriod" startAt="4"/>
              <a:tabLst>
                <a:tab pos="541338" algn="l"/>
              </a:tabLst>
            </a:pPr>
            <a:r>
              <a:rPr lang="he-IL" sz="2500" dirty="0" smtClean="0"/>
              <a:t>היבטים של מע"מ, מס הכנסה לגבי רווח בעסקאות מחו"ל.</a:t>
            </a:r>
            <a:endParaRPr lang="he-IL" sz="2500" dirty="0"/>
          </a:p>
          <a:p>
            <a:pPr marL="0" indent="541338" algn="just">
              <a:buNone/>
            </a:pPr>
            <a:endParaRPr lang="he-IL" sz="2500" dirty="0"/>
          </a:p>
          <a:p>
            <a:pPr marL="0" indent="0" algn="just">
              <a:buNone/>
            </a:pPr>
            <a:r>
              <a:rPr lang="he-IL" sz="2600" dirty="0"/>
              <a:t>	</a:t>
            </a:r>
          </a:p>
          <a:p>
            <a:endParaRPr lang="he-IL" altLang="he-IL" sz="2600" dirty="0"/>
          </a:p>
          <a:p>
            <a:endParaRPr lang="he-IL" altLang="he-IL" sz="2600" dirty="0"/>
          </a:p>
          <a:p>
            <a:endParaRPr lang="he-IL" altLang="he-IL" sz="2600" dirty="0"/>
          </a:p>
          <a:p>
            <a:endParaRPr lang="he-IL" sz="2600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40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44800" y="280099"/>
            <a:ext cx="8280400" cy="1075172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נושאי ההרצאה</a:t>
            </a:r>
            <a:endParaRPr lang="he-I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89744"/>
            <a:ext cx="12191999" cy="4968256"/>
          </a:xfrm>
        </p:spPr>
        <p:txBody>
          <a:bodyPr>
            <a:normAutofit fontScale="85000" lnSpcReduction="20000"/>
          </a:bodyPr>
          <a:lstStyle/>
          <a:p>
            <a:pPr marL="182563" indent="-182563"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4300" dirty="0" smtClean="0"/>
              <a:t>הכרת רשויות המס בישראל – מס הכנסה, מע"מ, ביטוח לאומי</a:t>
            </a:r>
            <a:endParaRPr lang="he-IL" altLang="he-IL" sz="4300" dirty="0"/>
          </a:p>
          <a:p>
            <a:endParaRPr lang="he-IL" altLang="he-IL" sz="4300" dirty="0" smtClean="0"/>
          </a:p>
          <a:p>
            <a:pPr marL="182563" indent="-182563"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4300" dirty="0"/>
              <a:t>שכיר - דיווח ותשלום לרשויות המס</a:t>
            </a:r>
          </a:p>
          <a:p>
            <a:endParaRPr lang="he-IL" altLang="he-IL" sz="4300" dirty="0" smtClean="0"/>
          </a:p>
          <a:p>
            <a:pPr marL="182563" indent="-182563"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altLang="he-IL" sz="4300" dirty="0"/>
              <a:t>פתיחת תיק עצמאי ברשויות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3900" dirty="0" smtClean="0"/>
              <a:t>סוגי </a:t>
            </a:r>
            <a:r>
              <a:rPr lang="he-IL" altLang="he-IL" sz="3900" dirty="0"/>
              <a:t>עוסקים במע"מ וההבדלים </a:t>
            </a:r>
            <a:r>
              <a:rPr lang="he-IL" altLang="he-IL" sz="3900" dirty="0" smtClean="0"/>
              <a:t>ביניהם (פטור, מורשה)</a:t>
            </a:r>
            <a:endParaRPr lang="he-IL" altLang="he-IL" sz="3900" dirty="0"/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3900" dirty="0"/>
              <a:t>הוצאות מוכרות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3900" dirty="0"/>
              <a:t>דיווחים ותשלומים לרשויות המס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altLang="he-IL" sz="3900" dirty="0"/>
              <a:t>פעילות כשכיר ועצמאי ביחד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he-IL" altLang="he-IL" sz="4100" dirty="0"/>
          </a:p>
          <a:p>
            <a:endParaRPr lang="he-IL" dirty="0"/>
          </a:p>
        </p:txBody>
      </p:sp>
      <p:pic>
        <p:nvPicPr>
          <p:cNvPr id="4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22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726267" y="280099"/>
            <a:ext cx="9076266" cy="997897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שאלות כלליות נפוצות</a:t>
            </a:r>
            <a:endParaRPr lang="he-IL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54548" y="1787542"/>
            <a:ext cx="11802532" cy="481715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he-IL" sz="2500" dirty="0" smtClean="0"/>
              <a:t>אם אנ</a:t>
            </a:r>
            <a:r>
              <a:rPr lang="he-IL" sz="2500" dirty="0" smtClean="0"/>
              <a:t>י שכיר ומרוויח 20 אלפי ₪ לחודש (כ- 240 אלפי ₪ בשנה) האם זה נכלל בתוך המחזור של תקרת העוסק הפטור (כ- 100 אלפי ₪ בשנה)</a:t>
            </a:r>
            <a:endParaRPr lang="he-IL" sz="2500" dirty="0" smtClean="0"/>
          </a:p>
          <a:p>
            <a:pPr marL="514350" indent="-514350" algn="just">
              <a:buAutoNum type="arabicPeriod" startAt="2"/>
            </a:pPr>
            <a:r>
              <a:rPr lang="he-IL" sz="2500" dirty="0" smtClean="0"/>
              <a:t>מאיזה רווח כדאי לי לשקול להקים חברה?</a:t>
            </a:r>
            <a:endParaRPr lang="he-IL" sz="2500" dirty="0" smtClean="0"/>
          </a:p>
          <a:p>
            <a:pPr marL="514350" indent="-514350" algn="just">
              <a:buAutoNum type="arabicPeriod" startAt="2"/>
            </a:pPr>
            <a:r>
              <a:rPr lang="he-IL" sz="2500" dirty="0" smtClean="0"/>
              <a:t>אם המכירות בחו"ל (למשל בארה"ב) האם אני צריך גם לדווח בארה"ב? (כאשר אני תושב ישראל)</a:t>
            </a:r>
            <a:endParaRPr lang="he-IL" sz="2500" dirty="0" smtClean="0"/>
          </a:p>
          <a:p>
            <a:pPr marL="457200" indent="-457200" algn="just">
              <a:buAutoNum type="arabicPeriod" startAt="4"/>
              <a:tabLst>
                <a:tab pos="541338" algn="l"/>
              </a:tabLst>
            </a:pPr>
            <a:r>
              <a:rPr lang="he-IL" sz="2500" dirty="0" smtClean="0"/>
              <a:t>אם יש לי כתובת בארה"ב, למשל ת.ד. צריך לדווח גם בארה"ב?</a:t>
            </a:r>
            <a:endParaRPr lang="he-IL" sz="2500" dirty="0" smtClean="0"/>
          </a:p>
          <a:p>
            <a:pPr marL="457200" indent="-457200" algn="just">
              <a:buAutoNum type="arabicPeriod" startAt="4"/>
              <a:tabLst>
                <a:tab pos="541338" algn="l"/>
              </a:tabLst>
            </a:pPr>
            <a:r>
              <a:rPr lang="he-IL" sz="2500" dirty="0" smtClean="0"/>
              <a:t>אם אני גם אזרח אמריקאי וגם ישראלי, האם אני צריך לדווח בישראל או בארה"ב? </a:t>
            </a:r>
          </a:p>
          <a:p>
            <a:pPr marL="0" indent="0" algn="just">
              <a:buNone/>
              <a:tabLst>
                <a:tab pos="541338" algn="l"/>
              </a:tabLst>
            </a:pPr>
            <a:r>
              <a:rPr lang="he-IL" sz="2500" dirty="0"/>
              <a:t>	 </a:t>
            </a:r>
            <a:r>
              <a:rPr lang="he-IL" sz="2500" dirty="0" smtClean="0"/>
              <a:t>    </a:t>
            </a:r>
            <a:r>
              <a:rPr lang="he-IL" sz="2500" dirty="0" smtClean="0"/>
              <a:t>מה כדאי לי לעשות?</a:t>
            </a:r>
            <a:endParaRPr lang="he-IL" sz="2500" dirty="0"/>
          </a:p>
          <a:p>
            <a:pPr marL="0" indent="541338" algn="just">
              <a:buNone/>
            </a:pPr>
            <a:endParaRPr lang="he-IL" sz="2500" dirty="0"/>
          </a:p>
          <a:p>
            <a:pPr marL="0" indent="0" algn="just">
              <a:buNone/>
            </a:pPr>
            <a:r>
              <a:rPr lang="he-IL" sz="2600" dirty="0"/>
              <a:t>	</a:t>
            </a:r>
          </a:p>
          <a:p>
            <a:endParaRPr lang="he-IL" altLang="he-IL" sz="2600" dirty="0"/>
          </a:p>
          <a:p>
            <a:endParaRPr lang="he-IL" altLang="he-IL" sz="2600" dirty="0"/>
          </a:p>
          <a:p>
            <a:endParaRPr lang="he-IL" altLang="he-IL" sz="2600" dirty="0"/>
          </a:p>
          <a:p>
            <a:endParaRPr lang="he-IL" sz="2600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45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4762" y="3031066"/>
            <a:ext cx="12187237" cy="3826933"/>
          </a:xfrm>
        </p:spPr>
        <p:txBody>
          <a:bodyPr>
            <a:normAutofit/>
          </a:bodyPr>
          <a:lstStyle/>
          <a:p>
            <a:pPr algn="ctr"/>
            <a:endParaRPr lang="he-IL" altLang="he-IL" sz="4300" dirty="0" smtClean="0"/>
          </a:p>
          <a:p>
            <a:pPr marL="0" indent="0" algn="ctr">
              <a:buNone/>
            </a:pPr>
            <a:r>
              <a:rPr lang="he-IL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שאלות</a:t>
            </a:r>
            <a:r>
              <a:rPr lang="he-IL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he-IL" altLang="he-IL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he-IL" altLang="he-IL" sz="4300" dirty="0" smtClean="0"/>
          </a:p>
          <a:p>
            <a:pPr algn="ctr"/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1026" name="Picture 2" descr="כותרת למכתבי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302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514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4762" y="3031066"/>
            <a:ext cx="12187237" cy="3826933"/>
          </a:xfrm>
        </p:spPr>
        <p:txBody>
          <a:bodyPr>
            <a:normAutofit/>
          </a:bodyPr>
          <a:lstStyle/>
          <a:p>
            <a:pPr algn="ctr"/>
            <a:endParaRPr lang="he-IL" altLang="he-IL" sz="4300" dirty="0" smtClean="0"/>
          </a:p>
          <a:p>
            <a:pPr marL="0" indent="0" algn="ctr">
              <a:buNone/>
            </a:pPr>
            <a:r>
              <a:rPr lang="he-IL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תודה על ההקשבה</a:t>
            </a:r>
            <a:endParaRPr lang="he-IL" altLang="he-IL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he-IL" altLang="he-IL" sz="4300" dirty="0" smtClean="0"/>
          </a:p>
          <a:p>
            <a:pPr algn="ctr"/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1026" name="Picture 2" descr="כותרת למכתבי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87237" cy="302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281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title"/>
          </p:nvPr>
        </p:nvSpPr>
        <p:spPr>
          <a:xfrm>
            <a:off x="3332985" y="206151"/>
            <a:ext cx="7128932" cy="766080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פירוט הדיווחים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15910" y="1355272"/>
            <a:ext cx="11940623" cy="550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altLang="he-IL" sz="3100" dirty="0"/>
              <a:t>להלן פירוט הדיווחים לפי סוגי העוסקים:</a:t>
            </a:r>
          </a:p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47105" y="1355271"/>
            <a:ext cx="10058400" cy="5172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0683"/>
              </p:ext>
            </p:extLst>
          </p:nvPr>
        </p:nvGraphicFramePr>
        <p:xfrm>
          <a:off x="115910" y="2064840"/>
          <a:ext cx="11889823" cy="46576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89293"/>
                <a:gridCol w="4373308"/>
                <a:gridCol w="4427222"/>
              </a:tblGrid>
              <a:tr h="679302">
                <a:tc>
                  <a:txBody>
                    <a:bodyPr/>
                    <a:lstStyle/>
                    <a:p>
                      <a:pPr rtl="1"/>
                      <a:endParaRPr lang="he-IL" sz="2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עוסק פטור</a:t>
                      </a:r>
                      <a:endParaRPr lang="he-IL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עוסק מורשה</a:t>
                      </a:r>
                      <a:endParaRPr lang="he-IL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30780">
                <a:tc>
                  <a:txBody>
                    <a:bodyPr/>
                    <a:lstStyle/>
                    <a:p>
                      <a:pPr rtl="1"/>
                      <a:r>
                        <a:rPr lang="he-IL" sz="2200" b="1" dirty="0" smtClean="0"/>
                        <a:t>מע"מ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/>
                        <a:t>חייב</a:t>
                      </a:r>
                      <a:r>
                        <a:rPr lang="he-IL" sz="2200" baseline="0" dirty="0" smtClean="0"/>
                        <a:t> בדיווח פעם בשנה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/>
                        <a:t>חייב בדיווח</a:t>
                      </a:r>
                      <a:r>
                        <a:rPr lang="he-IL" sz="2200" baseline="0" dirty="0" smtClean="0"/>
                        <a:t> חודשי/דו חודשי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0780">
                <a:tc>
                  <a:txBody>
                    <a:bodyPr/>
                    <a:lstStyle/>
                    <a:p>
                      <a:pPr rtl="1"/>
                      <a:r>
                        <a:rPr lang="he-IL" sz="2200" b="1" dirty="0" smtClean="0"/>
                        <a:t>מס הכנסה-מקדמות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/>
                        <a:t>חייב בדיווח ותשלום חודשי/דו</a:t>
                      </a:r>
                      <a:r>
                        <a:rPr lang="he-IL" sz="2200" baseline="0" dirty="0" smtClean="0"/>
                        <a:t> חודשי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חייב בדיווח ותשלום חודשי/דו</a:t>
                      </a:r>
                      <a:r>
                        <a:rPr lang="he-IL" sz="2200" baseline="0" dirty="0" smtClean="0"/>
                        <a:t> חודשי</a:t>
                      </a:r>
                      <a:endParaRPr lang="he-IL" sz="22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2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b="1" dirty="0" smtClean="0"/>
                        <a:t>ביטוח לאומי – מקדמות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/>
                        <a:t>חייב בדיווח</a:t>
                      </a:r>
                      <a:r>
                        <a:rPr lang="he-IL" sz="2200" baseline="0" dirty="0" smtClean="0"/>
                        <a:t> ותשלום חודשי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חייב בדיווח ותשלום חודשי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799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b="1" dirty="0" smtClean="0"/>
                        <a:t>מס הכנסה-ניכויים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/>
                        <a:t>במידה ומעסיק עובדים</a:t>
                      </a:r>
                    </a:p>
                    <a:p>
                      <a:pPr rtl="1"/>
                      <a:r>
                        <a:rPr lang="he-IL" sz="2200" dirty="0" smtClean="0"/>
                        <a:t>חייב בדיווח ותשלום חודשי/דו</a:t>
                      </a:r>
                      <a:r>
                        <a:rPr lang="he-IL" sz="2200" baseline="0" dirty="0" smtClean="0"/>
                        <a:t> חודשי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במידה ומעסיק עובדים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חייב בדיווח תשלום חודשי/דו</a:t>
                      </a:r>
                      <a:r>
                        <a:rPr lang="he-IL" sz="2200" baseline="0" dirty="0" smtClean="0"/>
                        <a:t> חודשי</a:t>
                      </a:r>
                      <a:endParaRPr lang="he-IL" sz="22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1599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b="1" dirty="0" smtClean="0"/>
                        <a:t>ביטוח לאומי - מעסיקים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200" dirty="0" smtClean="0"/>
                        <a:t>במידה ומעסיק עובדים</a:t>
                      </a:r>
                    </a:p>
                    <a:p>
                      <a:pPr rtl="1"/>
                      <a:r>
                        <a:rPr lang="he-IL" sz="2200" dirty="0" smtClean="0"/>
                        <a:t>חייב בדיווח ותשלום חודשי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במידה ומעסיק עובדים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חייב בדיווח תשלום חודשי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914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56267" y="1557867"/>
            <a:ext cx="9262533" cy="3890432"/>
          </a:xfrm>
        </p:spPr>
        <p:txBody>
          <a:bodyPr/>
          <a:lstStyle/>
          <a:p>
            <a: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הכרת רשויות המס בישראל</a:t>
            </a:r>
            <a:b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09" y="-101123"/>
            <a:ext cx="2259542" cy="1329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8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 מעוגל 35"/>
          <p:cNvSpPr/>
          <p:nvPr/>
        </p:nvSpPr>
        <p:spPr>
          <a:xfrm>
            <a:off x="6685814" y="3723130"/>
            <a:ext cx="1725795" cy="1176874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 הכנסה</a:t>
            </a:r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 rot="5924561" flipV="1">
            <a:off x="10081376" y="2896188"/>
            <a:ext cx="741416" cy="697055"/>
          </a:xfrm>
          <a:prstGeom prst="line">
            <a:avLst/>
          </a:prstGeom>
          <a:ln>
            <a:headEnd type="none" w="sm" len="sm"/>
            <a:tailEnd type="triangle" w="lg" len="lg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e-IL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rot="5924561">
            <a:off x="7328529" y="2908709"/>
            <a:ext cx="890034" cy="449514"/>
          </a:xfrm>
          <a:prstGeom prst="line">
            <a:avLst/>
          </a:prstGeom>
          <a:ln>
            <a:headEnd type="none" w="sm" len="sm"/>
            <a:tailEnd type="triangle" w="lg" len="lg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e-IL" dirty="0"/>
          </a:p>
        </p:txBody>
      </p:sp>
      <p:sp>
        <p:nvSpPr>
          <p:cNvPr id="49" name="Line 40"/>
          <p:cNvSpPr>
            <a:spLocks noChangeShapeType="1"/>
          </p:cNvSpPr>
          <p:nvPr/>
        </p:nvSpPr>
        <p:spPr bwMode="auto">
          <a:xfrm rot="5924561">
            <a:off x="6035005" y="4896455"/>
            <a:ext cx="1242373" cy="1067202"/>
          </a:xfrm>
          <a:prstGeom prst="line">
            <a:avLst/>
          </a:prstGeom>
          <a:ln>
            <a:headEnd type="none" w="sm" len="sm"/>
            <a:tailEnd type="triangle" w="lg" len="lg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e-IL"/>
          </a:p>
        </p:txBody>
      </p:sp>
      <p:sp>
        <p:nvSpPr>
          <p:cNvPr id="51" name="אליפסה 50"/>
          <p:cNvSpPr/>
          <p:nvPr/>
        </p:nvSpPr>
        <p:spPr>
          <a:xfrm>
            <a:off x="7510995" y="135867"/>
            <a:ext cx="3341915" cy="294253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רשות המיסים בישראל</a:t>
            </a:r>
          </a:p>
        </p:txBody>
      </p:sp>
      <p:sp>
        <p:nvSpPr>
          <p:cNvPr id="52" name="מלבן מעוגל 51"/>
          <p:cNvSpPr/>
          <p:nvPr/>
        </p:nvSpPr>
        <p:spPr>
          <a:xfrm>
            <a:off x="9883901" y="3739376"/>
            <a:ext cx="1725795" cy="1176874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 ערך מוסף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מלבן מעוגל 55"/>
          <p:cNvSpPr/>
          <p:nvPr/>
        </p:nvSpPr>
        <p:spPr>
          <a:xfrm>
            <a:off x="8699443" y="6077222"/>
            <a:ext cx="1032560" cy="780778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שומה</a:t>
            </a:r>
          </a:p>
        </p:txBody>
      </p:sp>
      <p:sp>
        <p:nvSpPr>
          <p:cNvPr id="57" name="מלבן מעוגל 56"/>
          <p:cNvSpPr/>
          <p:nvPr/>
        </p:nvSpPr>
        <p:spPr>
          <a:xfrm>
            <a:off x="7066933" y="6077222"/>
            <a:ext cx="1200493" cy="780778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ניכויים</a:t>
            </a:r>
          </a:p>
        </p:txBody>
      </p:sp>
      <p:sp>
        <p:nvSpPr>
          <p:cNvPr id="58" name="מלבן מעוגל 57"/>
          <p:cNvSpPr/>
          <p:nvPr/>
        </p:nvSpPr>
        <p:spPr>
          <a:xfrm>
            <a:off x="5653254" y="6077222"/>
            <a:ext cx="1032560" cy="780778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גביה</a:t>
            </a:r>
          </a:p>
        </p:txBody>
      </p:sp>
      <p:sp>
        <p:nvSpPr>
          <p:cNvPr id="59" name="מלבן מעוגל 58"/>
          <p:cNvSpPr/>
          <p:nvPr/>
        </p:nvSpPr>
        <p:spPr>
          <a:xfrm>
            <a:off x="2467120" y="3829892"/>
            <a:ext cx="3135236" cy="1589226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ביטוח לאומי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 בריאות</a:t>
            </a:r>
          </a:p>
        </p:txBody>
      </p:sp>
      <p:sp>
        <p:nvSpPr>
          <p:cNvPr id="60" name="Line 40"/>
          <p:cNvSpPr>
            <a:spLocks noChangeShapeType="1"/>
          </p:cNvSpPr>
          <p:nvPr/>
        </p:nvSpPr>
        <p:spPr bwMode="auto">
          <a:xfrm rot="5924561" flipV="1">
            <a:off x="3542724" y="3359596"/>
            <a:ext cx="777347" cy="119543"/>
          </a:xfrm>
          <a:prstGeom prst="line">
            <a:avLst/>
          </a:prstGeom>
          <a:ln>
            <a:headEnd type="none" w="sm" len="sm"/>
            <a:tailEnd type="triangle" w="lg" len="lg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e-IL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 rot="5924561" flipV="1">
            <a:off x="8006787" y="4706043"/>
            <a:ext cx="840296" cy="1416413"/>
          </a:xfrm>
          <a:prstGeom prst="line">
            <a:avLst/>
          </a:prstGeom>
          <a:ln>
            <a:headEnd type="none" w="sm" len="sm"/>
            <a:tailEnd type="triangle" w="lg" len="lg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e-IL"/>
          </a:p>
        </p:txBody>
      </p:sp>
      <p:sp>
        <p:nvSpPr>
          <p:cNvPr id="63" name="Line 40"/>
          <p:cNvSpPr>
            <a:spLocks noChangeShapeType="1"/>
          </p:cNvSpPr>
          <p:nvPr/>
        </p:nvSpPr>
        <p:spPr bwMode="auto">
          <a:xfrm rot="5924561" flipV="1">
            <a:off x="7172158" y="5224809"/>
            <a:ext cx="777347" cy="119543"/>
          </a:xfrm>
          <a:prstGeom prst="line">
            <a:avLst/>
          </a:prstGeom>
          <a:ln>
            <a:headEnd type="none" w="sm" len="sm"/>
            <a:tailEnd type="triangle" w="lg" len="lg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2260441" y="39645"/>
            <a:ext cx="3341915" cy="294253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המוסד לביטוח לאומי</a:t>
            </a:r>
            <a:endParaRPr lang="he-IL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159420" cy="1354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106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83586" y="1507067"/>
            <a:ext cx="9224827" cy="3826932"/>
          </a:xfrm>
        </p:spPr>
        <p:txBody>
          <a:bodyPr/>
          <a:lstStyle/>
          <a:p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שכיר</a:t>
            </a:r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דיווח ותשלום </a:t>
            </a:r>
            <a: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לרשויות המס</a:t>
            </a:r>
            <a:br>
              <a:rPr lang="he-IL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009" y="-101123"/>
            <a:ext cx="2259542" cy="1329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9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"/>
          <p:cNvSpPr>
            <a:spLocks noGrp="1"/>
          </p:cNvSpPr>
          <p:nvPr>
            <p:ph type="title"/>
          </p:nvPr>
        </p:nvSpPr>
        <p:spPr>
          <a:xfrm>
            <a:off x="2489396" y="280099"/>
            <a:ext cx="8635803" cy="801726"/>
          </a:xfrm>
        </p:spPr>
        <p:txBody>
          <a:bodyPr>
            <a:normAutofit/>
          </a:bodyPr>
          <a:lstStyle/>
          <a:p>
            <a:pPr algn="ctr"/>
            <a:r>
              <a:rPr lang="he-IL" sz="4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חובת דיווח לרשויות המס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/>
          </p:nvPr>
        </p:nvSpPr>
        <p:spPr>
          <a:xfrm>
            <a:off x="0" y="1561547"/>
            <a:ext cx="11125199" cy="5296453"/>
          </a:xfrm>
        </p:spPr>
        <p:txBody>
          <a:bodyPr>
            <a:normAutofit/>
          </a:bodyPr>
          <a:lstStyle/>
          <a:p>
            <a:pPr marL="182563" indent="-182563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3000" dirty="0" smtClean="0"/>
              <a:t>חובת </a:t>
            </a:r>
            <a:r>
              <a:rPr lang="he-IL" sz="3000" dirty="0"/>
              <a:t>הדיווח לרשויות המס חלה על המעסיק.</a:t>
            </a:r>
          </a:p>
          <a:p>
            <a:pPr marL="0" indent="0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tabLst>
                <a:tab pos="631825" algn="l"/>
              </a:tabLst>
            </a:pPr>
            <a:endParaRPr lang="he-IL" sz="3000" dirty="0"/>
          </a:p>
          <a:p>
            <a:pPr marL="182563" indent="-182563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3000" dirty="0"/>
              <a:t>המיסים מנוכים מהמשכורת החודשית ומועברים </a:t>
            </a:r>
            <a:r>
              <a:rPr lang="he-IL" sz="3000" dirty="0" smtClean="0"/>
              <a:t>למס</a:t>
            </a:r>
          </a:p>
          <a:p>
            <a:pPr marL="0" indent="0">
              <a:lnSpc>
                <a:spcPct val="80000"/>
              </a:lnSpc>
              <a:buClr>
                <a:srgbClr val="002060"/>
              </a:buClr>
              <a:buNone/>
              <a:tabLst>
                <a:tab pos="631825" algn="l"/>
              </a:tabLst>
            </a:pPr>
            <a:r>
              <a:rPr lang="he-IL" sz="3000" dirty="0"/>
              <a:t>	 </a:t>
            </a:r>
            <a:r>
              <a:rPr lang="he-IL" sz="3000" dirty="0" smtClean="0"/>
              <a:t>  הכנסה </a:t>
            </a:r>
            <a:r>
              <a:rPr lang="he-IL" sz="3000" dirty="0"/>
              <a:t>וביטוח </a:t>
            </a:r>
            <a:r>
              <a:rPr lang="he-IL" sz="3000" dirty="0" smtClean="0"/>
              <a:t>לאומי </a:t>
            </a:r>
            <a:r>
              <a:rPr lang="he-IL" sz="3000" dirty="0"/>
              <a:t>(הכולל בתוכו גם מס בריאות)</a:t>
            </a:r>
          </a:p>
          <a:p>
            <a:pPr marL="0" indent="0">
              <a:lnSpc>
                <a:spcPct val="80000"/>
              </a:lnSpc>
              <a:buClr>
                <a:schemeClr val="accent1">
                  <a:lumMod val="75000"/>
                </a:schemeClr>
              </a:buClr>
              <a:buNone/>
              <a:tabLst>
                <a:tab pos="631825" algn="l"/>
              </a:tabLst>
            </a:pPr>
            <a:endParaRPr lang="he-IL" sz="3000" dirty="0"/>
          </a:p>
          <a:p>
            <a:pPr marL="182563" indent="-182563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3000" dirty="0"/>
              <a:t>שכיר אינו חייב בתשלום מע"מ</a:t>
            </a:r>
            <a:r>
              <a:rPr lang="he-IL" sz="3000" dirty="0" smtClean="0"/>
              <a:t>.</a:t>
            </a:r>
          </a:p>
          <a:p>
            <a:pPr marL="182563" indent="-182563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endParaRPr lang="he-IL" sz="3000" dirty="0" smtClean="0"/>
          </a:p>
          <a:p>
            <a:pPr marL="182563" indent="-182563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3000" dirty="0" smtClean="0"/>
              <a:t>רוב השכירים אינם חייבים בהגשת דוח שנתי למס הכנסה.</a:t>
            </a:r>
          </a:p>
          <a:p>
            <a:pPr marL="182563" indent="-182563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endParaRPr lang="he-IL" sz="3000" dirty="0"/>
          </a:p>
          <a:p>
            <a:pPr marL="182563" indent="-182563" algn="just"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</a:pPr>
            <a:r>
              <a:rPr lang="he-IL" sz="3000" dirty="0" smtClean="0"/>
              <a:t>שכיר מקבל שכר בתלוש השכר. ומשכר הנטו בתלוש הוא משלם </a:t>
            </a:r>
          </a:p>
          <a:p>
            <a:pPr marL="0" indent="0">
              <a:lnSpc>
                <a:spcPct val="80000"/>
              </a:lnSpc>
              <a:buClr>
                <a:srgbClr val="002060"/>
              </a:buClr>
              <a:buNone/>
              <a:tabLst>
                <a:tab pos="631825" algn="l"/>
              </a:tabLst>
            </a:pPr>
            <a:r>
              <a:rPr lang="he-IL" sz="3000" dirty="0"/>
              <a:t> </a:t>
            </a:r>
            <a:r>
              <a:rPr lang="he-IL" sz="3000" dirty="0" smtClean="0"/>
              <a:t>  הוצאות.</a:t>
            </a:r>
            <a:endParaRPr lang="he-IL" sz="3000" dirty="0"/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6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142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ציין מיקום תוכן 2"/>
          <p:cNvSpPr>
            <a:spLocks noGrp="1"/>
          </p:cNvSpPr>
          <p:nvPr>
            <p:ph idx="1"/>
          </p:nvPr>
        </p:nvSpPr>
        <p:spPr>
          <a:xfrm>
            <a:off x="440268" y="643467"/>
            <a:ext cx="10600266" cy="61179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2400" dirty="0" smtClean="0"/>
          </a:p>
          <a:p>
            <a:endParaRPr lang="he-IL" sz="2400" dirty="0" smtClean="0"/>
          </a:p>
          <a:p>
            <a:pPr marL="0" indent="0">
              <a:buNone/>
            </a:pPr>
            <a:r>
              <a:rPr lang="he-IL" sz="2600" dirty="0" smtClean="0"/>
              <a:t>תשלום מס הכנסה מחושב לפי מדרגות המס אשר נקבעות על ידי רשות המיסים.</a:t>
            </a:r>
          </a:p>
          <a:p>
            <a:pPr marL="0" indent="0">
              <a:buNone/>
            </a:pPr>
            <a:r>
              <a:rPr lang="he-IL" sz="2600" b="1" cap="all" spc="-100" dirty="0" smtClean="0">
                <a:solidFill>
                  <a:srgbClr val="002060"/>
                </a:solidFill>
                <a:latin typeface="+mj-lt"/>
              </a:rPr>
              <a:t>להלן </a:t>
            </a:r>
            <a:r>
              <a:rPr lang="he-IL" sz="2600" b="1" cap="all" spc="-100" dirty="0">
                <a:solidFill>
                  <a:srgbClr val="002060"/>
                </a:solidFill>
                <a:latin typeface="+mj-lt"/>
              </a:rPr>
              <a:t>מדרגות המס לשנת 2016:</a:t>
            </a:r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61005"/>
              </p:ext>
            </p:extLst>
          </p:nvPr>
        </p:nvGraphicFramePr>
        <p:xfrm>
          <a:off x="1721278" y="2896672"/>
          <a:ext cx="9065298" cy="352275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06165"/>
                <a:gridCol w="1257835"/>
                <a:gridCol w="3172498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הכנסה חודשית</a:t>
                      </a:r>
                      <a:endParaRPr lang="he-IL" sz="23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23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שיעור המס</a:t>
                      </a:r>
                      <a:endParaRPr lang="he-IL" sz="23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dirty="0" smtClean="0"/>
                        <a:t>הכנסה חודשית</a:t>
                      </a:r>
                      <a:endParaRPr lang="he-IL" sz="2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dirty="0" smtClean="0"/>
                        <a:t>שיעור המס</a:t>
                      </a:r>
                      <a:endParaRPr lang="he-IL" sz="2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עד 5,220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10%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עד 62,460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10%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0475"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מ- 5,221 עד</a:t>
                      </a:r>
                      <a:r>
                        <a:rPr lang="he-IL" sz="2300" b="0" baseline="0" dirty="0" smtClean="0"/>
                        <a:t> 8,920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14%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מ- 62,641 עד 107,040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14%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מ- 8,921 עד 13,860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21%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מ- 107,041 עד 166,320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21%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מ- 13,861 עד 19,800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31%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מ- 166,321 עד 237,600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31%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מ- 19,801 עד 41,410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34%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מ- 237,601 עד 496,926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34%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מכל שקל נוסף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48%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מכל שקל נוסף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300" b="0" dirty="0" smtClean="0"/>
                        <a:t>48%</a:t>
                      </a:r>
                      <a:endParaRPr lang="he-IL" sz="23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כותרת 1"/>
          <p:cNvSpPr txBox="1">
            <a:spLocks/>
          </p:cNvSpPr>
          <p:nvPr/>
        </p:nvSpPr>
        <p:spPr>
          <a:xfrm>
            <a:off x="2692400" y="372124"/>
            <a:ext cx="8111109" cy="801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תשלום מס הכנסה</a:t>
            </a:r>
            <a:endParaRPr lang="he-IL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7102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26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2489397" y="280099"/>
            <a:ext cx="8635803" cy="982031"/>
          </a:xfrm>
        </p:spPr>
        <p:txBody>
          <a:bodyPr>
            <a:normAutofit/>
          </a:bodyPr>
          <a:lstStyle/>
          <a:p>
            <a:pPr algn="ctr"/>
            <a:r>
              <a:rPr lang="he-IL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נקודות זיכוי</a:t>
            </a:r>
            <a:endParaRPr lang="he-IL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20679" y="1030310"/>
            <a:ext cx="11698788" cy="5522890"/>
          </a:xfrm>
        </p:spPr>
        <p:txBody>
          <a:bodyPr>
            <a:normAutofit/>
          </a:bodyPr>
          <a:lstStyle/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120679" y="1542230"/>
            <a:ext cx="11150960" cy="5177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563" indent="-182563" algn="r" defTabSz="914400" rtl="1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002060"/>
              </a:buClr>
              <a:buFont typeface="Wingdings" panose="05000000000000000000" pitchFamily="2" charset="2"/>
              <a:buChar char="v"/>
              <a:tabLst>
                <a:tab pos="631825" algn="l"/>
              </a:tabLst>
              <a:defRPr sz="3000"/>
            </a:lvl1pPr>
            <a:lvl2pPr indent="-18288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algn="r" defTabSz="914400" rtl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r>
              <a:rPr lang="he-IL" dirty="0"/>
              <a:t>כל עובד שהוא תושב ישראל זכאי ל- 2.25 נקודות זיכוי ממס הכנסה.</a:t>
            </a:r>
          </a:p>
          <a:p>
            <a:endParaRPr lang="he-IL" dirty="0"/>
          </a:p>
          <a:p>
            <a:r>
              <a:rPr lang="he-IL" dirty="0"/>
              <a:t>נקודת זיכוי היא סכום המופחת מהתשלום החודשי המנוכה מתלוש השכר</a:t>
            </a:r>
          </a:p>
          <a:p>
            <a:r>
              <a:rPr lang="he-IL" dirty="0"/>
              <a:t>   למס הכנסה וכתוצאה מכך התשלום למס הכנסה יורד.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נכון לשנת 2016, שווי נקודת זיכוי הוא 216 ש"ח לחודש (2,592 ש"ח לשנה).</a:t>
            </a:r>
          </a:p>
          <a:p>
            <a:endParaRPr lang="he-IL" dirty="0"/>
          </a:p>
          <a:p>
            <a:r>
              <a:rPr lang="he-IL" dirty="0"/>
              <a:t>בנוסף לכך קיימים קריטריונים שונים המזכים בנקודות זיכוי נוספות, </a:t>
            </a:r>
            <a:r>
              <a:rPr lang="he-IL" dirty="0" smtClean="0"/>
              <a:t>להלן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מספר </a:t>
            </a:r>
            <a:r>
              <a:rPr lang="he-IL" dirty="0"/>
              <a:t>דוגמאות: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2600" dirty="0" err="1"/>
              <a:t>אשה</a:t>
            </a:r>
            <a:r>
              <a:rPr lang="he-IL" sz="2600" dirty="0"/>
              <a:t>, תושבת ישראל, עובדת – 2.75 נקודות זיכוי לשנה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2600" dirty="0"/>
              <a:t>עולה חדש/תושב חוזר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2600" dirty="0"/>
              <a:t>חייל משוחרר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2600" dirty="0"/>
              <a:t>גבר משלם מזונות</a:t>
            </a: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e-IL" sz="2600" dirty="0"/>
              <a:t>סטודנט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10" name="Picture 2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726267" cy="15422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778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2489396" y="280099"/>
            <a:ext cx="8516061" cy="632831"/>
          </a:xfrm>
        </p:spPr>
        <p:txBody>
          <a:bodyPr>
            <a:noAutofit/>
          </a:bodyPr>
          <a:lstStyle/>
          <a:p>
            <a:pPr algn="ctr"/>
            <a:r>
              <a:rPr lang="he-IL" sz="4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תשלום ביטוח לאומי</a:t>
            </a: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006929" y="785611"/>
            <a:ext cx="10058400" cy="5950040"/>
          </a:xfrm>
        </p:spPr>
        <p:txBody>
          <a:bodyPr>
            <a:normAutofit/>
          </a:bodyPr>
          <a:lstStyle/>
          <a:p>
            <a:endParaRPr lang="he-IL" altLang="he-IL" sz="4300" dirty="0" smtClean="0"/>
          </a:p>
          <a:p>
            <a:endParaRPr lang="he-IL" altLang="he-IL" sz="4300" dirty="0" smtClean="0"/>
          </a:p>
          <a:p>
            <a:endParaRPr lang="he-IL" dirty="0"/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626533" y="1244133"/>
            <a:ext cx="10406138" cy="5583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1219200" y="1426029"/>
            <a:ext cx="10058400" cy="4761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e-IL" sz="3000" dirty="0" smtClean="0"/>
          </a:p>
          <a:p>
            <a:endParaRPr lang="he-IL" sz="3000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76518" y="1426029"/>
            <a:ext cx="11427615" cy="5309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e-IL" sz="2600" dirty="0"/>
              <a:t>תשלומי ביטוח לאומי ומס בריאות מחושבים לפי שיעורי דמי ביטוח אשר נקבעים על ידי המוסד לביטוח לאומי.</a:t>
            </a:r>
          </a:p>
          <a:p>
            <a:pPr marL="0" indent="0">
              <a:buNone/>
            </a:pPr>
            <a:r>
              <a:rPr lang="he-IL" sz="2600" b="1" cap="all" spc="-100" dirty="0">
                <a:solidFill>
                  <a:srgbClr val="002060"/>
                </a:solidFill>
                <a:latin typeface="+mj-lt"/>
              </a:rPr>
              <a:t>להלן השיעורים של ביטוח לאומי ודמי בריאות לשנת 2016:</a:t>
            </a:r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pPr marL="0" indent="0">
              <a:buFont typeface="Garamond" pitchFamily="18" charset="0"/>
              <a:buNone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22489"/>
              </p:ext>
            </p:extLst>
          </p:nvPr>
        </p:nvGraphicFramePr>
        <p:xfrm>
          <a:off x="626532" y="2836406"/>
          <a:ext cx="11277601" cy="38992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2534"/>
                <a:gridCol w="1149753"/>
                <a:gridCol w="1528153"/>
                <a:gridCol w="1557259"/>
                <a:gridCol w="1499045"/>
                <a:gridCol w="1382613"/>
                <a:gridCol w="1688244"/>
              </a:tblGrid>
              <a:tr h="1786552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he-IL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300" dirty="0" smtClean="0"/>
                        <a:t>מחלק השכר שעד 60% מהשכר הממוצע (שיעור מופחת)</a:t>
                      </a:r>
                      <a:r>
                        <a:rPr lang="he-IL" sz="2300" baseline="0" dirty="0" smtClean="0"/>
                        <a:t> –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300" baseline="0" dirty="0" smtClean="0"/>
                        <a:t>5678 ש"ח</a:t>
                      </a:r>
                      <a:endParaRPr lang="he-IL" sz="2300" dirty="0" smtClean="0"/>
                    </a:p>
                    <a:p>
                      <a:pPr rtl="1"/>
                      <a:endParaRPr lang="he-IL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300" dirty="0" smtClean="0"/>
                        <a:t>מחלק השכר שמעל 60% מהשכר הממוצע ועד ההכנסה המרבית החייבת בדמי ביטוח </a:t>
                      </a:r>
                    </a:p>
                    <a:p>
                      <a:pPr algn="ctr" rtl="1"/>
                      <a:r>
                        <a:rPr lang="he-IL" sz="2300" dirty="0" smtClean="0"/>
                        <a:t>(שיעור מלא) – 43,240 ש"ח</a:t>
                      </a:r>
                      <a:endParaRPr lang="he-IL" sz="2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56098">
                <a:tc>
                  <a:txBody>
                    <a:bodyPr/>
                    <a:lstStyle/>
                    <a:p>
                      <a:pPr rtl="1"/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/>
                        <a:t>מעסיק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/>
                        <a:t>עובד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/>
                        <a:t>סה"כ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/>
                        <a:t>מעסיק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/>
                        <a:t>עובד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b="1" dirty="0" smtClean="0"/>
                        <a:t>סה"כ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6098">
                <a:tc>
                  <a:txBody>
                    <a:bodyPr/>
                    <a:lstStyle/>
                    <a:p>
                      <a:pPr rtl="1"/>
                      <a:r>
                        <a:rPr lang="he-IL" sz="2200" b="1" dirty="0" smtClean="0"/>
                        <a:t>דמי ביטוח לאומי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3.45%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0.40%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3.85%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7.5%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7%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14.50%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4397">
                <a:tc>
                  <a:txBody>
                    <a:bodyPr/>
                    <a:lstStyle/>
                    <a:p>
                      <a:pPr rtl="1"/>
                      <a:r>
                        <a:rPr lang="he-IL" sz="2200" b="1" dirty="0" smtClean="0"/>
                        <a:t>דמי ביטוח בריאות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-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3.10%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3.10%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-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6098">
                <a:tc>
                  <a:txBody>
                    <a:bodyPr/>
                    <a:lstStyle/>
                    <a:p>
                      <a:pPr rtl="1"/>
                      <a:r>
                        <a:rPr lang="he-IL" sz="2200" b="1" dirty="0" smtClean="0"/>
                        <a:t>סה"כ</a:t>
                      </a:r>
                      <a:endParaRPr lang="he-IL" sz="2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3.45%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3.50%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6.95%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7.5%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12%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19.50%</a:t>
                      </a:r>
                      <a:endParaRPr lang="he-IL" sz="2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6267" cy="14260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919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0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1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2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3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4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5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6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7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8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19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2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20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3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4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5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6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7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8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ppt/theme/themeOverride9.xml><?xml version="1.0" encoding="utf-8"?>
<a:themeOverride xmlns:a="http://schemas.openxmlformats.org/drawingml/2006/main">
  <a:clrScheme name="Savon">
    <a:dk1>
      <a:sysClr val="windowText" lastClr="000000"/>
    </a:dk1>
    <a:lt1>
      <a:sysClr val="window" lastClr="FFFFFF"/>
    </a:lt1>
    <a:dk2>
      <a:srgbClr val="1485A4"/>
    </a:dk2>
    <a:lt2>
      <a:srgbClr val="E3DED1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F49100"/>
    </a:hlink>
    <a:folHlink>
      <a:srgbClr val="739D9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1143</Words>
  <Application>Microsoft Office PowerPoint</Application>
  <PresentationFormat>מסך רחב</PresentationFormat>
  <Paragraphs>384</Paragraphs>
  <Slides>23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David</vt:lpstr>
      <vt:lpstr>Garamond</vt:lpstr>
      <vt:lpstr>Gisha</vt:lpstr>
      <vt:lpstr>Wingdings</vt:lpstr>
      <vt:lpstr>סבון</vt:lpstr>
      <vt:lpstr> היבטים עיקריים  בין שכיר לעצמאי  </vt:lpstr>
      <vt:lpstr>נושאי ההרצאה</vt:lpstr>
      <vt:lpstr> הכרת רשויות המס בישראל </vt:lpstr>
      <vt:lpstr>מצגת של PowerPoint</vt:lpstr>
      <vt:lpstr>  שכיר  דיווח ותשלום  לרשויות המס </vt:lpstr>
      <vt:lpstr>חובת דיווח לרשויות המס</vt:lpstr>
      <vt:lpstr>מצגת של PowerPoint</vt:lpstr>
      <vt:lpstr>נקודות זיכוי</vt:lpstr>
      <vt:lpstr>תשלום ביטוח לאומי</vt:lpstr>
      <vt:lpstr>  פתיחת תיק עצמאי  </vt:lpstr>
      <vt:lpstr>פתיחת תיק עצמאי ברשויות</vt:lpstr>
      <vt:lpstr>סווג עוסקים במע"מ</vt:lpstr>
      <vt:lpstr>מהן הוצאות מוכרות?</vt:lpstr>
      <vt:lpstr>דוגמאות להוצאות מוכרות  למס הכנסה ולמע"מ</vt:lpstr>
      <vt:lpstr>דוגמא</vt:lpstr>
      <vt:lpstr>הבדלים עיקריים בין עוסק פטור  לעוסק מורשה</vt:lpstr>
      <vt:lpstr>דיווחים לרשויות המס</vt:lpstr>
      <vt:lpstr>האם אפשרי לפעול כשכיר ועצמאי ביחד?</vt:lpstr>
      <vt:lpstr>רווחים מחוץ לישראל</vt:lpstr>
      <vt:lpstr>שאלות כלליות נפוצות</vt:lpstr>
      <vt:lpstr>מצגת של PowerPoint</vt:lpstr>
      <vt:lpstr>מצגת של PowerPoint</vt:lpstr>
      <vt:lpstr>פירוט הדיווחים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היבטים עיקריים בהבדלים בין שכיר לעצמאי  טל בר שאן, רו"ח (Mba)</dc:title>
  <dc:creator>sima</dc:creator>
  <cp:lastModifiedBy>sima</cp:lastModifiedBy>
  <cp:revision>80</cp:revision>
  <cp:lastPrinted>2016-05-24T12:27:18Z</cp:lastPrinted>
  <dcterms:created xsi:type="dcterms:W3CDTF">2016-05-24T07:05:07Z</dcterms:created>
  <dcterms:modified xsi:type="dcterms:W3CDTF">2016-06-23T06:28:09Z</dcterms:modified>
</cp:coreProperties>
</file>